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7" r:id="rId5"/>
    <p:sldId id="259" r:id="rId6"/>
    <p:sldId id="268" r:id="rId7"/>
    <p:sldId id="258" r:id="rId8"/>
    <p:sldId id="261" r:id="rId9"/>
    <p:sldId id="260" r:id="rId10"/>
    <p:sldId id="262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859"/>
    <a:srgbClr val="FFBFA6"/>
    <a:srgbClr val="FFBF91"/>
    <a:srgbClr val="FFB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87281"/>
  </p:normalViewPr>
  <p:slideViewPr>
    <p:cSldViewPr snapToGrid="0">
      <p:cViewPr varScale="1">
        <p:scale>
          <a:sx n="89" d="100"/>
          <a:sy n="89" d="100"/>
        </p:scale>
        <p:origin x="1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08D5D-91AE-364B-9F3B-A559BAFDF1AA}" type="datetimeFigureOut">
              <a:rPr lang="en-CA" smtClean="0"/>
              <a:t>2023-03-22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B2896-3F54-254A-862E-CA2C8A9A85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201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B2896-3F54-254A-862E-CA2C8A9A85A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891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B2896-3F54-254A-862E-CA2C8A9A85A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058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8A0D-7C39-E87B-C3E5-4076557440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128D2-6C5C-D626-5111-B816BC248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AF3E0-7956-A0C5-4E3F-1D8B110A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527-16CB-E148-8303-5A006F3076AC}" type="datetimeFigureOut">
              <a:rPr lang="en-CA" smtClean="0"/>
              <a:t>2023-03-22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178CB-0D76-ECC0-9979-67E8C135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215EF-F785-45F2-2F3D-80491944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554-D498-A14E-8CE0-5C72295197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058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6074-0F92-74CE-A189-80A90F306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C8E3D-8962-89C4-76FB-788975AA5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2ABF-16C2-2267-0281-A8FD3C05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527-16CB-E148-8303-5A006F3076AC}" type="datetimeFigureOut">
              <a:rPr lang="en-CA" smtClean="0"/>
              <a:t>2023-03-22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47E72-6BAF-F18E-B86E-BE1CD6D5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30AE-E471-EA5A-76E0-55088B0D7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554-D498-A14E-8CE0-5C72295197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521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FCB38F-FABC-A10E-27B3-82A064128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FF6B5-EF21-2E3F-C690-CFE909492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4AF66-123A-11ED-7753-9097BA7E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527-16CB-E148-8303-5A006F3076AC}" type="datetimeFigureOut">
              <a:rPr lang="en-CA" smtClean="0"/>
              <a:t>2023-03-22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2D704-5966-7EF1-8937-D71A40EA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FFBE6-086F-4DF5-D626-50AE1D0B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554-D498-A14E-8CE0-5C72295197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228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944F9-5C87-C8D6-2AE2-CC55BAF2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ABE41-888D-6C81-2D40-13FDD8118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12148-43FA-E5A2-A492-7C4557ABE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527-16CB-E148-8303-5A006F3076AC}" type="datetimeFigureOut">
              <a:rPr lang="en-CA" smtClean="0"/>
              <a:t>2023-03-22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4B8C9-F36B-889B-702A-F3A96915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4D216-DB8D-2594-6F1E-F655AAE2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554-D498-A14E-8CE0-5C72295197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30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EBC94-2945-DBBD-43D2-8B91066B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D0405-6473-828E-400F-E1625AABF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57A9F-83E9-C671-DF20-5DD190711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527-16CB-E148-8303-5A006F3076AC}" type="datetimeFigureOut">
              <a:rPr lang="en-CA" smtClean="0"/>
              <a:t>2023-03-22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DA630-FC59-6CC1-D8DF-7547AEF35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5CAED-D22C-C53F-4FEC-25095F8E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554-D498-A14E-8CE0-5C72295197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65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37862-94B8-B1BB-D250-3E65750E8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6FA1B-7228-55FE-012C-E7BCA23F4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E99F2-DA1A-493C-B2EF-38C94150B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F44CB-712B-976D-591B-BECDC040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527-16CB-E148-8303-5A006F3076AC}" type="datetimeFigureOut">
              <a:rPr lang="en-CA" smtClean="0"/>
              <a:t>2023-03-22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E413F-BA7B-9DAD-EFA0-C7CB4219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B3D9B5-683B-3563-E837-57051847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554-D498-A14E-8CE0-5C72295197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110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AA5F0-895C-A9DD-0D38-1B1AE787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87BE8-F51A-458B-4CDB-11DD4991C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619FA-318B-BC7E-3825-98E64563A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7E9E7-D026-C707-A4BC-FD1BAC79D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F458C8-7DAE-859A-D560-B77DDCD66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976A8E-0A58-148D-2A58-DA3D7DD9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527-16CB-E148-8303-5A006F3076AC}" type="datetimeFigureOut">
              <a:rPr lang="en-CA" smtClean="0"/>
              <a:t>2023-03-22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4830A-72C6-728F-36CF-EBFFC5D9E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DC5A32-55A3-E0B4-0941-B7045F94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554-D498-A14E-8CE0-5C72295197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069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EE8F-47E6-ECFB-0706-F0464E55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2F3EC-2184-0E1E-985F-06FCB3D4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527-16CB-E148-8303-5A006F3076AC}" type="datetimeFigureOut">
              <a:rPr lang="en-CA" smtClean="0"/>
              <a:t>2023-03-22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5A96D-F93D-C7BE-D290-9CD9B45C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C914B0-C4E6-921A-3418-1C9F03C7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554-D498-A14E-8CE0-5C72295197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65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C6140-842A-2930-400B-32610A8F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527-16CB-E148-8303-5A006F3076AC}" type="datetimeFigureOut">
              <a:rPr lang="en-CA" smtClean="0"/>
              <a:t>2023-03-22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BDF03-2495-D977-AB19-2BB73083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0062E-716D-FBC6-4913-144135AA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554-D498-A14E-8CE0-5C72295197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784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8AF26-D2E3-C7F0-9BAA-29C008B5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D6AFC-0666-2AF1-DAAD-5814DC693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1B695-F2D0-1A22-7FC7-1A0024CE6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5C237-9AC2-399F-7D96-F6D89382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527-16CB-E148-8303-5A006F3076AC}" type="datetimeFigureOut">
              <a:rPr lang="en-CA" smtClean="0"/>
              <a:t>2023-03-22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B5E7E-66E5-08AD-1383-103EECD1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8BFF8-CFFA-2AE0-6C31-6CC0E3AA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554-D498-A14E-8CE0-5C72295197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980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4828-0858-F396-BC85-D1F26A22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30B829-1029-0338-10C1-5420C4EBE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BE444-25DD-0561-A88A-CC2C32767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98A71-8048-C063-2A73-85BEF687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8527-16CB-E148-8303-5A006F3076AC}" type="datetimeFigureOut">
              <a:rPr lang="en-CA" smtClean="0"/>
              <a:t>2023-03-22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28905-9E3D-85B5-3EE0-97F4459B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74018-186F-74C4-5AE5-0201D4A5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C554-D498-A14E-8CE0-5C72295197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76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  <a:alpha val="55000"/>
              </a:schemeClr>
            </a:gs>
            <a:gs pos="100000">
              <a:schemeClr val="accent6">
                <a:lumMod val="20000"/>
                <a:lumOff val="80000"/>
              </a:schemeClr>
            </a:gs>
            <a:gs pos="100000">
              <a:srgbClr val="FFBB48">
                <a:lumMod val="97000"/>
                <a:lumOff val="3000"/>
                <a:alpha val="42000"/>
              </a:srgbClr>
            </a:gs>
            <a:gs pos="100000">
              <a:srgbClr val="FFA859">
                <a:lumMod val="90000"/>
                <a:lumOff val="10000"/>
                <a:alpha val="69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7B463-FEC1-8572-19EB-99436E40C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38B6D-BF1B-3771-7D8B-FFCD92B22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7AD3E-F7AE-0FCD-0482-F5A72AD94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8527-16CB-E148-8303-5A006F3076AC}" type="datetimeFigureOut">
              <a:rPr lang="en-CA" smtClean="0"/>
              <a:t>2023-03-22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09EDD-07B2-C4CA-7985-D3AFA8DC8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67E96-CA88-A015-6C54-618EE1825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0C554-D498-A14E-8CE0-5C72295197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58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22CE-8C43-9251-5DFD-8FE6AE3C0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5898" y="1921884"/>
            <a:ext cx="8477041" cy="2603570"/>
          </a:xfrm>
          <a:solidFill>
            <a:schemeClr val="bg1">
              <a:alpha val="54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spcAft>
                <a:spcPts val="120"/>
              </a:spcAft>
            </a:pPr>
            <a:r>
              <a:rPr lang="en-CA" dirty="0"/>
              <a:t>Conservation for Wildlife is Lacking Implementation in Okanagan, BC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23DE9-B00D-CC0B-47F4-A7AF24206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9470" y="5202238"/>
            <a:ext cx="9144000" cy="1655762"/>
          </a:xfrm>
        </p:spPr>
        <p:txBody>
          <a:bodyPr/>
          <a:lstStyle/>
          <a:p>
            <a:r>
              <a:rPr lang="en-CA" dirty="0"/>
              <a:t>By Jollee Perrier</a:t>
            </a:r>
          </a:p>
          <a:p>
            <a:r>
              <a:rPr lang="en-CA" dirty="0"/>
              <a:t>			        Habitat Sustainability Committee for BCWF</a:t>
            </a: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493EB5-F625-B283-92D1-FE0FBBA56049}"/>
              </a:ext>
            </a:extLst>
          </p:cNvPr>
          <p:cNvSpPr txBox="1"/>
          <p:nvPr/>
        </p:nvSpPr>
        <p:spPr>
          <a:xfrm>
            <a:off x="10672939" y="6593598"/>
            <a:ext cx="1573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Photo by: SOSCP 2020</a:t>
            </a:r>
          </a:p>
        </p:txBody>
      </p:sp>
    </p:spTree>
    <p:extLst>
      <p:ext uri="{BB962C8B-B14F-4D97-AF65-F5344CB8AC3E}">
        <p14:creationId xmlns:p14="http://schemas.microsoft.com/office/powerpoint/2010/main" val="745942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238B-78A6-5AF6-4797-5BE1F437B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Policy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76C20-7231-A04B-8FCD-95765B46C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83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/>
              <a:t>Immediate action: </a:t>
            </a:r>
          </a:p>
          <a:p>
            <a:pPr marL="0" indent="0">
              <a:buNone/>
            </a:pPr>
            <a:endParaRPr lang="en-CA" sz="100" b="1" dirty="0"/>
          </a:p>
          <a:p>
            <a:pPr marL="0" indent="0">
              <a:buNone/>
            </a:pPr>
            <a:r>
              <a:rPr lang="en-CA" sz="3200" dirty="0"/>
              <a:t>- Create stand-alone legislation for protection of species-at-risk</a:t>
            </a:r>
          </a:p>
          <a:p>
            <a:pPr>
              <a:buFontTx/>
              <a:buChar char="-"/>
            </a:pPr>
            <a:r>
              <a:rPr lang="en-CA" sz="3200" dirty="0"/>
              <a:t>This allows creation task force for Okanagan </a:t>
            </a:r>
          </a:p>
          <a:p>
            <a:pPr lvl="1">
              <a:buFontTx/>
              <a:buChar char="-"/>
            </a:pPr>
            <a:r>
              <a:rPr lang="en-CA" sz="2800" dirty="0"/>
              <a:t>Funding for provincial led research and planning </a:t>
            </a:r>
          </a:p>
          <a:p>
            <a:pPr lvl="1">
              <a:buFontTx/>
              <a:buChar char="-"/>
            </a:pPr>
            <a:r>
              <a:rPr lang="en-CA" sz="2800" dirty="0"/>
              <a:t>Increased delegation of conservation work to municipalities </a:t>
            </a:r>
          </a:p>
        </p:txBody>
      </p:sp>
    </p:spTree>
    <p:extLst>
      <p:ext uri="{BB962C8B-B14F-4D97-AF65-F5344CB8AC3E}">
        <p14:creationId xmlns:p14="http://schemas.microsoft.com/office/powerpoint/2010/main" val="144300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058C-9523-0FD5-1B58-094DF96F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835" y="2766218"/>
            <a:ext cx="10515600" cy="1325563"/>
          </a:xfrm>
        </p:spPr>
        <p:txBody>
          <a:bodyPr/>
          <a:lstStyle/>
          <a:p>
            <a:r>
              <a:rPr lang="en-CA"/>
              <a:t>Any questions?</a:t>
            </a:r>
            <a:endParaRPr lang="en-CA" dirty="0"/>
          </a:p>
        </p:txBody>
      </p:sp>
      <p:pic>
        <p:nvPicPr>
          <p:cNvPr id="5" name="Picture 4" descr="A picture containing tree, outdoor, branch, plant&#10;&#10;Description automatically generated">
            <a:extLst>
              <a:ext uri="{FF2B5EF4-FFF2-40B4-BE49-F238E27FC236}">
                <a16:creationId xmlns:a16="http://schemas.microsoft.com/office/drawing/2014/main" id="{FF9A1FB7-E0EC-E44F-BF0E-AF57529A8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1" t="-114" r="14703"/>
          <a:stretch/>
        </p:blipFill>
        <p:spPr>
          <a:xfrm rot="5400000">
            <a:off x="6165300" y="1090907"/>
            <a:ext cx="6051544" cy="46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9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277E-530F-4564-DDBB-A5746423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Policy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BB7BD-5A1B-8BC2-E548-0FFEF5D4B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92" y="1677836"/>
            <a:ext cx="11331415" cy="5167311"/>
          </a:xfrm>
        </p:spPr>
        <p:txBody>
          <a:bodyPr/>
          <a:lstStyle/>
          <a:p>
            <a:pPr>
              <a:buFontTx/>
              <a:buChar char="-"/>
            </a:pPr>
            <a:r>
              <a:rPr lang="en-CA" sz="3200" dirty="0"/>
              <a:t>Existing conservation measures for wildlife, specifically amphibian and reptiles in the Okanagan are lacking of implementation </a:t>
            </a:r>
          </a:p>
          <a:p>
            <a:pPr>
              <a:buFontTx/>
              <a:buChar char="-"/>
            </a:pPr>
            <a:r>
              <a:rPr lang="en-CA" sz="3200" dirty="0"/>
              <a:t>Roads and development are in and through these species critical habitats</a:t>
            </a:r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3200" b="1" dirty="0"/>
              <a:t>Critical habitat</a:t>
            </a:r>
            <a:r>
              <a:rPr lang="en-CA" sz="3200" dirty="0"/>
              <a:t>: defined in Species at Risk Act as “</a:t>
            </a:r>
            <a:r>
              <a:rPr lang="en-CA" sz="3200" i="1" dirty="0"/>
              <a:t>necessary for the survival or recovery</a:t>
            </a:r>
            <a:r>
              <a:rPr lang="en-CA" sz="3200" dirty="0"/>
              <a:t>”</a:t>
            </a:r>
          </a:p>
          <a:p>
            <a:pPr marL="0" indent="0">
              <a:buNone/>
            </a:pPr>
            <a:r>
              <a:rPr lang="en-CA" sz="3200" b="1" dirty="0"/>
              <a:t>Species at Risk Act (SARA)</a:t>
            </a:r>
            <a:r>
              <a:rPr lang="en-CA" sz="3200" dirty="0"/>
              <a:t>: is federal legislation to prevent wildlife species from becoming extinct and to provide for their recovery 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000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3B40-59E5-CB98-9F95-A18A813C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70"/>
            <a:ext cx="10515600" cy="1325563"/>
          </a:xfrm>
        </p:spPr>
        <p:txBody>
          <a:bodyPr/>
          <a:lstStyle/>
          <a:p>
            <a:r>
              <a:rPr lang="en-CA" dirty="0"/>
              <a:t>Why I Chose this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38376-3682-039C-D638-59AE0D895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544" y="1439333"/>
            <a:ext cx="6214533" cy="541866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sz="3200" dirty="0"/>
              <a:t>Worked in White Lake Basin </a:t>
            </a:r>
          </a:p>
          <a:p>
            <a:pPr lvl="1">
              <a:buFontTx/>
              <a:buChar char="-"/>
            </a:pPr>
            <a:r>
              <a:rPr lang="en-CA" sz="2800" dirty="0"/>
              <a:t>Eco-passages (culverts) with directional fencing help mitigate road mortality snakes</a:t>
            </a:r>
          </a:p>
          <a:p>
            <a:pPr lvl="1">
              <a:buFontTx/>
              <a:buChar char="-"/>
            </a:pPr>
            <a:endParaRPr lang="en-CA" sz="2800" dirty="0"/>
          </a:p>
          <a:p>
            <a:pPr marL="185738" lvl="1" indent="0">
              <a:buFontTx/>
              <a:buChar char="-"/>
            </a:pPr>
            <a:r>
              <a:rPr lang="en-CA" sz="3200" dirty="0"/>
              <a:t> Legal briefing assignment I did on Species at Risk act (SARA)</a:t>
            </a:r>
          </a:p>
          <a:p>
            <a:pPr lvl="1">
              <a:buFontTx/>
              <a:buChar char="-"/>
            </a:pPr>
            <a:r>
              <a:rPr lang="en-CA" sz="2800" dirty="0"/>
              <a:t>Implementation is lacking throughout Canada  </a:t>
            </a:r>
          </a:p>
          <a:p>
            <a:pPr lvl="1">
              <a:buFontTx/>
              <a:buChar char="-"/>
            </a:pPr>
            <a:r>
              <a:rPr lang="en-CA" sz="2800" dirty="0"/>
              <a:t>Legal gaps</a:t>
            </a:r>
            <a:endParaRPr lang="en-CA" sz="2200" dirty="0"/>
          </a:p>
          <a:p>
            <a:pPr marL="457200" lvl="1" indent="0">
              <a:buNone/>
            </a:pPr>
            <a:endParaRPr lang="en-CA" sz="2800" dirty="0"/>
          </a:p>
        </p:txBody>
      </p:sp>
      <p:pic>
        <p:nvPicPr>
          <p:cNvPr id="1026" name="Picture 2" descr="Canadian Herpetological Society">
            <a:extLst>
              <a:ext uri="{FF2B5EF4-FFF2-40B4-BE49-F238E27FC236}">
                <a16:creationId xmlns:a16="http://schemas.microsoft.com/office/drawing/2014/main" id="{DBD5BB05-E7AE-8D63-571E-889D1D646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77" y="1439333"/>
            <a:ext cx="5773923" cy="387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C2B8F9-B67C-884F-64BE-A6307A533137}"/>
              </a:ext>
            </a:extLst>
          </p:cNvPr>
          <p:cNvSpPr txBox="1"/>
          <p:nvPr/>
        </p:nvSpPr>
        <p:spPr>
          <a:xfrm>
            <a:off x="10660341" y="5125866"/>
            <a:ext cx="13869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/>
              <a:t>Photo by Jade </a:t>
            </a:r>
            <a:r>
              <a:rPr lang="en-CA" sz="1100" dirty="0" err="1"/>
              <a:t>Spruyt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337759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0CC89-6808-35B2-A7E2-8C5E2686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are reptiles and amphibians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8B729-C69F-0175-DFB1-A48239598054}"/>
              </a:ext>
            </a:extLst>
          </p:cNvPr>
          <p:cNvSpPr txBox="1"/>
          <p:nvPr/>
        </p:nvSpPr>
        <p:spPr>
          <a:xfrm>
            <a:off x="98241" y="2087195"/>
            <a:ext cx="82927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CA" sz="3200" dirty="0"/>
              <a:t>Aid in scientific advances</a:t>
            </a:r>
          </a:p>
          <a:p>
            <a:pPr marL="800100" lvl="1" indent="-342900">
              <a:buFontTx/>
              <a:buChar char="-"/>
            </a:pPr>
            <a:r>
              <a:rPr lang="en-CA" sz="2800" dirty="0"/>
              <a:t>Medicine </a:t>
            </a:r>
          </a:p>
          <a:p>
            <a:pPr marL="800100" lvl="1" indent="-342900">
              <a:buFontTx/>
              <a:buChar char="-"/>
            </a:pPr>
            <a:r>
              <a:rPr lang="en-CA" sz="2800" dirty="0"/>
              <a:t>Bio-indicators for environmental health</a:t>
            </a:r>
          </a:p>
          <a:p>
            <a:pPr lvl="1"/>
            <a:endParaRPr lang="en-CA" sz="3200" dirty="0"/>
          </a:p>
          <a:p>
            <a:pPr marL="342900" indent="-342900">
              <a:buFontTx/>
              <a:buChar char="-"/>
            </a:pPr>
            <a:r>
              <a:rPr lang="en-CA" sz="3200" dirty="0"/>
              <a:t>Play critical roles in food web and trophic status</a:t>
            </a:r>
          </a:p>
          <a:p>
            <a:pPr marL="800100" lvl="1" indent="-342900">
              <a:buFontTx/>
              <a:buChar char="-"/>
            </a:pPr>
            <a:r>
              <a:rPr lang="en-CA" sz="2800" dirty="0"/>
              <a:t>Prey and predators</a:t>
            </a:r>
          </a:p>
          <a:p>
            <a:pPr marL="342900" indent="-342900">
              <a:buFontTx/>
              <a:buChar char="-"/>
            </a:pPr>
            <a:endParaRPr lang="en-CA" sz="2800" dirty="0"/>
          </a:p>
        </p:txBody>
      </p:sp>
      <p:pic>
        <p:nvPicPr>
          <p:cNvPr id="5124" name="Picture 4" descr="Hawks Eat Snakes – Pachulia gets the better of Twitter and Bryant | UT Ad  Sports | Pet birds, Raptors bird, Beautiful birds">
            <a:extLst>
              <a:ext uri="{FF2B5EF4-FFF2-40B4-BE49-F238E27FC236}">
                <a16:creationId xmlns:a16="http://schemas.microsoft.com/office/drawing/2014/main" id="{BA25260F-D669-24DA-A87D-1AE7D9731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834" y="2087195"/>
            <a:ext cx="3415925" cy="401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6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362F9-E571-9B89-1C0B-AE44909F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026C2-8EC7-3CD8-BD40-ECECC6FE1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68" y="1702888"/>
            <a:ext cx="10709232" cy="478811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/>
              <a:t>Primary threats:</a:t>
            </a:r>
          </a:p>
          <a:p>
            <a:pPr lvl="1">
              <a:buFontTx/>
              <a:buChar char="-"/>
            </a:pPr>
            <a:r>
              <a:rPr lang="en-CA" dirty="0"/>
              <a:t>Habitat loss and fragmentation</a:t>
            </a:r>
          </a:p>
          <a:p>
            <a:pPr lvl="1">
              <a:buFontTx/>
              <a:buChar char="-"/>
            </a:pPr>
            <a:r>
              <a:rPr lang="en-CA" dirty="0"/>
              <a:t>Roadkill</a:t>
            </a:r>
          </a:p>
          <a:p>
            <a:pPr>
              <a:buFontTx/>
              <a:buChar char="-"/>
            </a:pPr>
            <a:r>
              <a:rPr lang="en-CA" dirty="0"/>
              <a:t>Current mitigation </a:t>
            </a:r>
          </a:p>
          <a:p>
            <a:pPr lvl="1">
              <a:buFontTx/>
              <a:buChar char="-"/>
            </a:pPr>
            <a:r>
              <a:rPr lang="en-CA" dirty="0"/>
              <a:t>Wetland board walks, eco-passages, provincial and protected parks, education</a:t>
            </a:r>
          </a:p>
          <a:p>
            <a:pPr>
              <a:buFontTx/>
              <a:buChar char="-"/>
            </a:pPr>
            <a:r>
              <a:rPr lang="en-CA" dirty="0"/>
              <a:t>Current legislation protecting wildlife in BC</a:t>
            </a:r>
          </a:p>
          <a:p>
            <a:pPr lvl="1">
              <a:buFontTx/>
              <a:buChar char="-"/>
            </a:pPr>
            <a:r>
              <a:rPr lang="en-CA" dirty="0"/>
              <a:t>the Wildlife Act, Land Act, and Forest and Range Practices Act </a:t>
            </a:r>
          </a:p>
          <a:p>
            <a:pPr>
              <a:buFontTx/>
              <a:buChar char="-"/>
            </a:pPr>
            <a:r>
              <a:rPr lang="en-CA" dirty="0"/>
              <a:t>BC government signed National Accord for the Protection of Species at Risk </a:t>
            </a:r>
          </a:p>
          <a:p>
            <a:pPr lvl="1">
              <a:buFontTx/>
              <a:buChar char="-"/>
            </a:pPr>
            <a:r>
              <a:rPr lang="en-CA" dirty="0"/>
              <a:t>Never followed through and created stand-alone legislation for protection of species-at-risk</a:t>
            </a:r>
          </a:p>
        </p:txBody>
      </p:sp>
      <p:pic>
        <p:nvPicPr>
          <p:cNvPr id="3074" name="Picture 2" descr="This is an aerial photograph of grasslands in Penticton showing an encroaching housing development.">
            <a:extLst>
              <a:ext uri="{FF2B5EF4-FFF2-40B4-BE49-F238E27FC236}">
                <a16:creationId xmlns:a16="http://schemas.microsoft.com/office/drawing/2014/main" id="{F720E460-36F9-089A-72F7-C58A9C2A4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70" y="133924"/>
            <a:ext cx="5928238" cy="278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6C6824-F281-B4D8-4996-5A6E1DAE0D0C}"/>
              </a:ext>
            </a:extLst>
          </p:cNvPr>
          <p:cNvSpPr txBox="1"/>
          <p:nvPr/>
        </p:nvSpPr>
        <p:spPr>
          <a:xfrm>
            <a:off x="10297676" y="2699134"/>
            <a:ext cx="17475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/>
              <a:t>Photo by Stephen Cannings</a:t>
            </a:r>
          </a:p>
        </p:txBody>
      </p:sp>
    </p:spTree>
    <p:extLst>
      <p:ext uri="{BB962C8B-B14F-4D97-AF65-F5344CB8AC3E}">
        <p14:creationId xmlns:p14="http://schemas.microsoft.com/office/powerpoint/2010/main" val="2013500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97A3-B0ED-FF7A-D56F-34500FDC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Legal gaps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EED7EB-75B2-43C1-5235-0A9B5EE3B55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25468" y="1690688"/>
            <a:ext cx="11966532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CA" sz="3200" dirty="0"/>
              <a:t>Include:</a:t>
            </a:r>
          </a:p>
          <a:p>
            <a:pPr lvl="1">
              <a:buFontTx/>
              <a:buChar char="-"/>
            </a:pPr>
            <a:r>
              <a:rPr lang="en-CA" sz="2800" dirty="0"/>
              <a:t>Lack of political will </a:t>
            </a:r>
          </a:p>
          <a:p>
            <a:pPr lvl="1">
              <a:buFontTx/>
              <a:buChar char="-"/>
            </a:pPr>
            <a:r>
              <a:rPr lang="en-CA" sz="2800" dirty="0"/>
              <a:t>Lack of requirements and application</a:t>
            </a:r>
          </a:p>
          <a:p>
            <a:pPr lvl="1">
              <a:buFontTx/>
              <a:buChar char="-"/>
            </a:pPr>
            <a:r>
              <a:rPr lang="en-CA" sz="2800" dirty="0"/>
              <a:t>Despite tons of recovery strategies and plans actual implementation is small</a:t>
            </a:r>
          </a:p>
          <a:p>
            <a:pPr lvl="1">
              <a:buFontTx/>
              <a:buChar char="-"/>
            </a:pPr>
            <a:r>
              <a:rPr lang="en-CA" sz="2800" dirty="0"/>
              <a:t>SARA applies to federal land only (BC = 1%)</a:t>
            </a:r>
          </a:p>
          <a:p>
            <a:pPr lvl="1">
              <a:buFontTx/>
              <a:buChar char="-"/>
            </a:pPr>
            <a:r>
              <a:rPr lang="en-CA" sz="2800" dirty="0"/>
              <a:t>Lack of data</a:t>
            </a:r>
          </a:p>
          <a:p>
            <a:pPr marL="457200" lvl="1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CA" sz="3200" dirty="0">
                <a:sym typeface="Wingdings" pitchFamily="2" charset="2"/>
              </a:rPr>
              <a:t> </a:t>
            </a:r>
            <a:r>
              <a:rPr lang="en-CA" sz="3200" dirty="0"/>
              <a:t>This causes implications because species-at-risk are time sensitive </a:t>
            </a:r>
          </a:p>
          <a:p>
            <a:pPr lvl="1">
              <a:buFontTx/>
              <a:buChar char="-"/>
            </a:pPr>
            <a:r>
              <a:rPr lang="en-CA" sz="2800" dirty="0"/>
              <a:t>pro-longing processes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470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B0C4C-1D88-D618-6B44-66A8642C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C8C67-D5C7-1073-3915-867E27C5A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93" y="1690688"/>
            <a:ext cx="6276584" cy="503989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/>
              <a:t>Provincial Land and Parks</a:t>
            </a:r>
          </a:p>
          <a:p>
            <a:pPr>
              <a:buFontTx/>
              <a:buChar char="-"/>
            </a:pPr>
            <a:r>
              <a:rPr lang="en-CA" dirty="0"/>
              <a:t>First Nation Groups</a:t>
            </a:r>
          </a:p>
          <a:p>
            <a:pPr>
              <a:buFontTx/>
              <a:buChar char="-"/>
            </a:pPr>
            <a:r>
              <a:rPr lang="en-CA" dirty="0"/>
              <a:t>Ranchers</a:t>
            </a:r>
          </a:p>
          <a:p>
            <a:pPr>
              <a:buFontTx/>
              <a:buChar char="-"/>
            </a:pPr>
            <a:r>
              <a:rPr lang="en-CA" dirty="0"/>
              <a:t>Recreationists </a:t>
            </a:r>
          </a:p>
          <a:p>
            <a:pPr>
              <a:buFontTx/>
              <a:buChar char="-"/>
            </a:pPr>
            <a:r>
              <a:rPr lang="en-CA" dirty="0"/>
              <a:t>Conservation groups</a:t>
            </a:r>
          </a:p>
          <a:p>
            <a:pPr lvl="1">
              <a:buFontTx/>
              <a:buChar char="-"/>
            </a:pPr>
            <a:r>
              <a:rPr lang="en-CA" dirty="0"/>
              <a:t>Nature Trust</a:t>
            </a:r>
          </a:p>
          <a:p>
            <a:pPr lvl="1">
              <a:buFontTx/>
              <a:buChar char="-"/>
            </a:pPr>
            <a:r>
              <a:rPr lang="en-CA" dirty="0"/>
              <a:t>Grassland Conservation Council</a:t>
            </a:r>
          </a:p>
          <a:p>
            <a:pPr lvl="1">
              <a:buFontTx/>
              <a:buChar char="-"/>
            </a:pPr>
            <a:r>
              <a:rPr lang="en-CA" dirty="0"/>
              <a:t>Public</a:t>
            </a:r>
          </a:p>
          <a:p>
            <a:pPr lvl="1">
              <a:buFontTx/>
              <a:buChar char="-"/>
            </a:pPr>
            <a:endParaRPr lang="en-CA" dirty="0"/>
          </a:p>
        </p:txBody>
      </p:sp>
      <p:pic>
        <p:nvPicPr>
          <p:cNvPr id="2050" name="Picture 2" descr="Park Rill Creek Infill West - The Nature Trust of British Columbia">
            <a:extLst>
              <a:ext uri="{FF2B5EF4-FFF2-40B4-BE49-F238E27FC236}">
                <a16:creationId xmlns:a16="http://schemas.microsoft.com/office/drawing/2014/main" id="{E3F144B7-6219-A9B3-EC02-CF59A0975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3158" r="3699" b="3328"/>
          <a:stretch/>
        </p:blipFill>
        <p:spPr bwMode="auto">
          <a:xfrm>
            <a:off x="5120647" y="895861"/>
            <a:ext cx="7018785" cy="541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31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02E0-A062-B6DB-9005-2A7CBD72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E2472-27DE-E239-5A13-C10EC2A90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</a:pPr>
            <a:r>
              <a:rPr lang="en-CA" b="1" dirty="0">
                <a:effectLst/>
              </a:rPr>
              <a:t> </a:t>
            </a:r>
            <a:r>
              <a:rPr lang="en-CA" dirty="0">
                <a:effectLst/>
              </a:rPr>
              <a:t>No action, maintain status quo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b="1" dirty="0">
                <a:effectLst/>
              </a:rPr>
              <a:t> </a:t>
            </a:r>
            <a:r>
              <a:rPr lang="en-CA" dirty="0">
                <a:effectLst/>
              </a:rPr>
              <a:t>Create stand-alone species-at-risk legislation for BC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b="1" dirty="0">
                <a:effectLst/>
              </a:rPr>
              <a:t> </a:t>
            </a:r>
            <a:r>
              <a:rPr lang="en-CA" dirty="0">
                <a:effectLst/>
              </a:rPr>
              <a:t>Create species at risk task force for Okanagan (and surrounding area)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b="1" dirty="0">
                <a:effectLst/>
              </a:rPr>
              <a:t> </a:t>
            </a:r>
            <a:r>
              <a:rPr lang="en-CA" dirty="0">
                <a:effectLst/>
              </a:rPr>
              <a:t>Amend and update current policies that protect species-at-risk 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CA" b="1" dirty="0">
                <a:effectLst/>
              </a:rPr>
              <a:t> </a:t>
            </a:r>
            <a:r>
              <a:rPr lang="en-CA" dirty="0">
                <a:effectLst/>
              </a:rPr>
              <a:t>Map out all critical habitat for each species under SARA  </a:t>
            </a:r>
            <a:endParaRPr lang="en-CA" dirty="0"/>
          </a:p>
          <a:p>
            <a:pPr marL="0" indent="0">
              <a:spcBef>
                <a:spcPts val="400"/>
              </a:spcBef>
              <a:spcAft>
                <a:spcPts val="600"/>
              </a:spcAft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734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3C5E-58DE-2ED1-0F9F-1D49C4F2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504"/>
            <a:ext cx="10515600" cy="1325563"/>
          </a:xfrm>
        </p:spPr>
        <p:txBody>
          <a:bodyPr/>
          <a:lstStyle/>
          <a:p>
            <a:r>
              <a:rPr lang="en-CA" dirty="0"/>
              <a:t>Decision Support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023C16-A932-8443-30B3-D77A171BF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560181"/>
              </p:ext>
            </p:extLst>
          </p:nvPr>
        </p:nvGraphicFramePr>
        <p:xfrm>
          <a:off x="577121" y="1424067"/>
          <a:ext cx="10515600" cy="5068810"/>
        </p:xfrm>
        <a:graphic>
          <a:graphicData uri="http://schemas.openxmlformats.org/drawingml/2006/table">
            <a:tbl>
              <a:tblPr firstRow="1" firstCol="1" bandRow="1"/>
              <a:tblGrid>
                <a:gridCol w="1926135">
                  <a:extLst>
                    <a:ext uri="{9D8B030D-6E8A-4147-A177-3AD203B41FA5}">
                      <a16:colId xmlns:a16="http://schemas.microsoft.com/office/drawing/2014/main" val="2605841805"/>
                    </a:ext>
                  </a:extLst>
                </a:gridCol>
                <a:gridCol w="2371186">
                  <a:extLst>
                    <a:ext uri="{9D8B030D-6E8A-4147-A177-3AD203B41FA5}">
                      <a16:colId xmlns:a16="http://schemas.microsoft.com/office/drawing/2014/main" val="2573095171"/>
                    </a:ext>
                  </a:extLst>
                </a:gridCol>
                <a:gridCol w="1926135">
                  <a:extLst>
                    <a:ext uri="{9D8B030D-6E8A-4147-A177-3AD203B41FA5}">
                      <a16:colId xmlns:a16="http://schemas.microsoft.com/office/drawing/2014/main" val="697027562"/>
                    </a:ext>
                  </a:extLst>
                </a:gridCol>
                <a:gridCol w="2519190">
                  <a:extLst>
                    <a:ext uri="{9D8B030D-6E8A-4147-A177-3AD203B41FA5}">
                      <a16:colId xmlns:a16="http://schemas.microsoft.com/office/drawing/2014/main" val="94224815"/>
                    </a:ext>
                  </a:extLst>
                </a:gridCol>
                <a:gridCol w="1772954">
                  <a:extLst>
                    <a:ext uri="{9D8B030D-6E8A-4147-A177-3AD203B41FA5}">
                      <a16:colId xmlns:a16="http://schemas.microsoft.com/office/drawing/2014/main" val="3592446699"/>
                    </a:ext>
                  </a:extLst>
                </a:gridCol>
              </a:tblGrid>
              <a:tr h="336071">
                <a:tc>
                  <a:txBody>
                    <a:bodyPr/>
                    <a:lstStyle/>
                    <a:p>
                      <a:pPr algn="ctr"/>
                      <a:r>
                        <a:rPr lang="en-CA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Criteria</a:t>
                      </a:r>
                      <a:endParaRPr lang="en-C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 desirable</a:t>
                      </a:r>
                      <a:endParaRPr lang="en-C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Moderately desirable</a:t>
                      </a:r>
                      <a:endParaRPr lang="en-C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Least desirable</a:t>
                      </a:r>
                      <a:endParaRPr lang="en-C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D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74034"/>
                  </a:ext>
                </a:extLst>
              </a:tr>
              <a:tr h="1010349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to Ministry of Environment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 cost for creating policy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cost*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 cost*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cost*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CD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261588"/>
                  </a:ext>
                </a:extLst>
              </a:tr>
              <a:tr h="1229060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 of Implementation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costs to municipalities for conservation projects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cost*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 cost*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cost*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CD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20981"/>
                  </a:ext>
                </a:extLst>
              </a:tr>
              <a:tr h="1145843"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Effectiveness of conservation efforts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Reduced reptile and amphibian mortality and habitat loss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 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 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CD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691047"/>
                  </a:ext>
                </a:extLst>
              </a:tr>
              <a:tr h="1347487"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of conservation efforts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projects completed within critical habitat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D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37281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E1BFF5-5B3F-94BF-CEB7-DE2CCEF3A763}"/>
              </a:ext>
            </a:extLst>
          </p:cNvPr>
          <p:cNvSpPr txBox="1"/>
          <p:nvPr/>
        </p:nvSpPr>
        <p:spPr>
          <a:xfrm>
            <a:off x="2790825" y="6492877"/>
            <a:ext cx="8562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*Most desirable for governments would have a low cost and least desirable would have a high cost</a:t>
            </a:r>
          </a:p>
        </p:txBody>
      </p:sp>
    </p:spTree>
    <p:extLst>
      <p:ext uri="{BB962C8B-B14F-4D97-AF65-F5344CB8AC3E}">
        <p14:creationId xmlns:p14="http://schemas.microsoft.com/office/powerpoint/2010/main" val="187655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11340</TotalTime>
  <Words>497</Words>
  <Application>Microsoft Macintosh PowerPoint</Application>
  <PresentationFormat>Widescreen</PresentationFormat>
  <Paragraphs>101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Conservation for Wildlife is Lacking Implementation in Okanagan, BC </vt:lpstr>
      <vt:lpstr>The Policy Problem</vt:lpstr>
      <vt:lpstr>Why I Chose this Problem</vt:lpstr>
      <vt:lpstr>Why are reptiles and amphibians important?</vt:lpstr>
      <vt:lpstr>Background</vt:lpstr>
      <vt:lpstr>Legal gaps</vt:lpstr>
      <vt:lpstr>Stakeholders</vt:lpstr>
      <vt:lpstr>Policy options</vt:lpstr>
      <vt:lpstr>Decision Support</vt:lpstr>
      <vt:lpstr>Policy recommendation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Existing Conservation Measures for Wildlife are Lacking in the Okanagan, BC </dc:title>
  <dc:creator>Jollee Perrier</dc:creator>
  <cp:lastModifiedBy>Jollee Perrier</cp:lastModifiedBy>
  <cp:revision>32</cp:revision>
  <dcterms:created xsi:type="dcterms:W3CDTF">2022-11-19T23:14:40Z</dcterms:created>
  <dcterms:modified xsi:type="dcterms:W3CDTF">2023-03-22T20:48:47Z</dcterms:modified>
</cp:coreProperties>
</file>